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330" r:id="rId6"/>
    <p:sldId id="332" r:id="rId7"/>
    <p:sldId id="333" r:id="rId8"/>
    <p:sldId id="334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259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54A18-77B3-4357-B56C-802C8576A7DD}" type="datetimeFigureOut">
              <a:rPr lang="pt-BR" smtClean="0"/>
              <a:t>05/12/2023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AE242-0BEF-4B17-9D84-769291B954A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81390"/>
            <a:ext cx="9252520" cy="693939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pt-BR" sz="3900" b="1" dirty="0"/>
          </a:p>
          <a:p>
            <a:pPr marL="0" indent="0">
              <a:buNone/>
            </a:pPr>
            <a:r>
              <a:rPr lang="pt-BR" sz="3900" b="1" dirty="0"/>
              <a:t>3. Fundo Histórico Arquivístico da Justiça Eleitoral (FHAJE)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3100" b="1" dirty="0"/>
              <a:t>Resolução TSE nº 23.379/2012 </a:t>
            </a:r>
          </a:p>
          <a:p>
            <a:pPr marL="0" indent="0">
              <a:buNone/>
            </a:pPr>
            <a:endParaRPr lang="pt-BR" sz="2700" b="1" dirty="0"/>
          </a:p>
          <a:p>
            <a:pPr marL="0" indent="0" algn="just">
              <a:buNone/>
            </a:pPr>
            <a:r>
              <a:rPr lang="pt-BR" sz="2800" b="1" dirty="0">
                <a:effectLst/>
              </a:rPr>
              <a:t>Art. 3º  </a:t>
            </a:r>
            <a:r>
              <a:rPr lang="pt-BR" sz="2800" dirty="0">
                <a:effectLst/>
              </a:rPr>
              <a:t>Instituir o </a:t>
            </a:r>
            <a:r>
              <a:rPr lang="pt-BR" sz="2800" b="1" dirty="0">
                <a:effectLst/>
              </a:rPr>
              <a:t>Fundo Histórico Arquivístico da Justiça Eleitoral (FHAJE) </a:t>
            </a:r>
            <a:r>
              <a:rPr lang="pt-BR" sz="2800" dirty="0">
                <a:effectLst/>
              </a:rPr>
              <a:t>destinado ao desenvolvimento de </a:t>
            </a:r>
            <a:r>
              <a:rPr lang="pt-BR" sz="2800" dirty="0" err="1">
                <a:effectLst/>
              </a:rPr>
              <a:t>infra-estrutura</a:t>
            </a:r>
            <a:r>
              <a:rPr lang="pt-BR" sz="2800" dirty="0">
                <a:effectLst/>
              </a:rPr>
              <a:t>, ao tratamento e à proteção especial dos documentos arquivísticos considerados de guarda permanente nos arquivos da Justiça Eleitoral.</a:t>
            </a:r>
          </a:p>
          <a:p>
            <a:pPr marL="0" indent="0" algn="just">
              <a:buNone/>
            </a:pPr>
            <a:r>
              <a:rPr lang="pt-BR" sz="2800" b="1" dirty="0">
                <a:effectLst/>
              </a:rPr>
              <a:t>§ 1º </a:t>
            </a:r>
            <a:r>
              <a:rPr lang="pt-BR" sz="2800" dirty="0">
                <a:effectLst/>
              </a:rPr>
              <a:t> Os documentos declarados de guarda permanente da Justiça Eleitoral integrarão automaticamente o Fundo Histórico Arquivístico da Justiça Eleitoral e deverão ter a custódia, a guarda e a proteção especial conforme as orientações do órgão gestor.</a:t>
            </a:r>
          </a:p>
          <a:p>
            <a:pPr marL="0" indent="0" algn="just">
              <a:buNone/>
            </a:pPr>
            <a:r>
              <a:rPr lang="pt-BR" sz="2800" b="1" dirty="0">
                <a:effectLst/>
              </a:rPr>
              <a:t>§ 2º  </a:t>
            </a:r>
            <a:r>
              <a:rPr lang="pt-BR" sz="2800" dirty="0">
                <a:effectLst/>
              </a:rPr>
              <a:t>A custódia, a guarda e a proteção dos documentos do FHAJE são de responsabilidade de seus respectivos órgãos de origem.</a:t>
            </a:r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411179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800" b="1" dirty="0"/>
              <a:t>4. Rede de Memória Eleitoral (REME)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700" b="1" dirty="0"/>
              <a:t>Portaria TSE nº 256/2014 </a:t>
            </a:r>
          </a:p>
          <a:p>
            <a:pPr marL="0" indent="0">
              <a:buNone/>
            </a:pPr>
            <a:r>
              <a:rPr lang="pt-BR" sz="2600" b="1" dirty="0"/>
              <a:t>Comitê Gestor da Rede</a:t>
            </a:r>
          </a:p>
          <a:p>
            <a:pPr marL="0" indent="0">
              <a:buNone/>
            </a:pPr>
            <a:r>
              <a:rPr lang="pt-BR" sz="2600" b="1" dirty="0"/>
              <a:t>Comissões Técnicas Permanentes </a:t>
            </a:r>
            <a:r>
              <a:rPr lang="pt-BR" sz="2600" dirty="0"/>
              <a:t>(Comissão de Gestão da Memória, Comissão de Gestão do Acervo e Comissão de Pesquisa Histórica)	</a:t>
            </a:r>
          </a:p>
          <a:p>
            <a:pPr marL="0" indent="0">
              <a:buNone/>
            </a:pPr>
            <a:r>
              <a:rPr lang="pt-BR" sz="2600" b="1" dirty="0"/>
              <a:t>MEMOJUS BRASIL </a:t>
            </a:r>
            <a:r>
              <a:rPr lang="pt-BR" sz="2600" dirty="0"/>
              <a:t>e </a:t>
            </a:r>
            <a:r>
              <a:rPr lang="pt-BR" sz="2600" b="1" dirty="0"/>
              <a:t>MEMOJUTRA	</a:t>
            </a:r>
            <a:r>
              <a:rPr lang="pt-BR" sz="2600" dirty="0"/>
              <a:t>	</a:t>
            </a:r>
            <a:r>
              <a:rPr lang="pt-BR" sz="2600" b="1" dirty="0"/>
              <a:t>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3598846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800" b="1" dirty="0"/>
              <a:t>5. Rede de Bibliotecas da Justiça Eleitoral (REJE)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700" b="1" dirty="0"/>
              <a:t>Portaria TSE nº 452/2007 </a:t>
            </a:r>
          </a:p>
          <a:p>
            <a:pPr marL="0" indent="0">
              <a:buNone/>
            </a:pPr>
            <a:r>
              <a:rPr lang="pt-BR" sz="2600" b="1" dirty="0"/>
              <a:t>Portaria TSE nº 176/2014</a:t>
            </a:r>
          </a:p>
          <a:p>
            <a:pPr marL="0" indent="0">
              <a:buNone/>
            </a:pPr>
            <a:endParaRPr lang="pt-BR" sz="2600" b="1" dirty="0"/>
          </a:p>
          <a:p>
            <a:pPr marL="0" indent="0">
              <a:buNone/>
            </a:pPr>
            <a:r>
              <a:rPr lang="pt-BR" sz="2600" b="1" dirty="0"/>
              <a:t>Comitê Gestor da Rede : </a:t>
            </a:r>
            <a:r>
              <a:rPr lang="pt-BR" sz="2600" dirty="0"/>
              <a:t>4 membros natos do TSE e 3 membros eleitos </a:t>
            </a:r>
          </a:p>
          <a:p>
            <a:pPr marL="0" indent="0">
              <a:buNone/>
            </a:pPr>
            <a:r>
              <a:rPr lang="pt-BR" sz="2600" b="1" dirty="0"/>
              <a:t>BIBLIOMEMOJUS </a:t>
            </a:r>
            <a:r>
              <a:rPr lang="pt-BR" sz="2600" dirty="0"/>
              <a:t>e</a:t>
            </a:r>
            <a:r>
              <a:rPr lang="pt-BR" sz="2600" b="1" dirty="0"/>
              <a:t> REBIJUTRA</a:t>
            </a:r>
            <a:r>
              <a:rPr lang="pt-BR" sz="2600" dirty="0"/>
              <a:t>	</a:t>
            </a:r>
            <a:r>
              <a:rPr lang="pt-BR" sz="2600" b="1" dirty="0"/>
              <a:t>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618856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000" b="1" dirty="0"/>
              <a:t>6. Estruturação dos Espaços de Memória</a:t>
            </a:r>
          </a:p>
          <a:p>
            <a:pPr marL="0" indent="0">
              <a:buNone/>
            </a:pPr>
            <a:endParaRPr lang="pt-BR" sz="2800" b="1" dirty="0"/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dirty="0"/>
              <a:t>		</a:t>
            </a:r>
            <a:r>
              <a:rPr lang="pt-BR" sz="2600" b="1" dirty="0"/>
              <a:t>	</a:t>
            </a:r>
            <a:endParaRPr lang="pt-BR" sz="26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47C599D-98CA-924F-3AA6-F99AFF2DCB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8" t="17801" r="18500" b="19199"/>
          <a:stretch/>
        </p:blipFill>
        <p:spPr>
          <a:xfrm>
            <a:off x="2051720" y="2348880"/>
            <a:ext cx="4536504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69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504" y="1096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700" b="1" dirty="0"/>
              <a:t>6. Estruturação dos Espaços de Memória</a:t>
            </a:r>
          </a:p>
          <a:p>
            <a:pPr marL="0" indent="0">
              <a:buNone/>
            </a:pPr>
            <a:endParaRPr lang="pt-BR" sz="2800" b="1" dirty="0"/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dirty="0"/>
              <a:t>		</a:t>
            </a:r>
            <a:r>
              <a:rPr lang="pt-BR" sz="2600" b="1" dirty="0"/>
              <a:t>	</a:t>
            </a:r>
            <a:endParaRPr lang="pt-BR" sz="26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019E7AC-3266-2570-D27F-ED8551E8600E}"/>
              </a:ext>
            </a:extLst>
          </p:cNvPr>
          <p:cNvSpPr txBox="1"/>
          <p:nvPr/>
        </p:nvSpPr>
        <p:spPr>
          <a:xfrm>
            <a:off x="107504" y="2132856"/>
            <a:ext cx="8784976" cy="3538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marR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A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“Estruturação da Memória”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demanda investimentos de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recursos orçamentários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a adequada composição de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quadros de pessoal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 cargos de arquivista, bibliotecário, historiador e museólogo, e para a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capacitação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formação continuada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juízas, juízes, servidoras, servidores, colaboradoras e colaboradores com atuação direta ou indireta nas atividades de gestão documental e de memória.</a:t>
            </a:r>
          </a:p>
          <a:p>
            <a:pPr marL="85725" marR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sz="1700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5725" marR="0" lvl="0" indent="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Aos órgãos do Poder Judiciário compete zelar pela previsão em suas estruturas organizacionais de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unidades independentes e específicas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as ações de gestão documental e de gestão de memória, assim como pela </a:t>
            </a:r>
            <a:r>
              <a:rPr lang="pt-BR" sz="17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estruturação material e tecnológica dos espaços de memória </a:t>
            </a:r>
            <a:r>
              <a:rPr lang="pt-BR" sz="17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(arquivos, bibliotecas, museus, centros de memória, memoriais e similares), fomentando sua atuação colaborativa e em coordenação intra e interinstitucional</a:t>
            </a:r>
            <a:r>
              <a:rPr lang="pt-BR" sz="18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1703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b="1" dirty="0"/>
              <a:t>7. Preservação Digital: RDC-</a:t>
            </a:r>
            <a:r>
              <a:rPr lang="pt-BR" sz="2800" b="1" dirty="0" err="1"/>
              <a:t>Arq</a:t>
            </a:r>
            <a:endParaRPr lang="pt-BR" sz="2800" b="1" dirty="0"/>
          </a:p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300" b="1" dirty="0"/>
              <a:t>Resolução CNJ n.º 324/2020</a:t>
            </a:r>
          </a:p>
          <a:p>
            <a:pPr marL="0" indent="0">
              <a:buNone/>
            </a:pPr>
            <a:endParaRPr lang="pt-BR" sz="2300" b="1" dirty="0"/>
          </a:p>
          <a:p>
            <a:pPr marL="0" indent="0">
              <a:spcBef>
                <a:spcPts val="0"/>
              </a:spcBef>
              <a:buNone/>
            </a:pPr>
            <a:r>
              <a:rPr lang="pt-BR" sz="2000" b="1" dirty="0"/>
              <a:t>Art. 34. </a:t>
            </a:r>
            <a:r>
              <a:rPr lang="pt-BR" sz="2000" dirty="0"/>
              <a:t>Para fins de preservação digital, os órgãos do Poder Judiciário adotarão </a:t>
            </a:r>
            <a:r>
              <a:rPr lang="pt-BR" sz="2000" b="1" dirty="0"/>
              <a:t>repositório arquivístico digital confiável (RDC-</a:t>
            </a:r>
            <a:r>
              <a:rPr lang="pt-BR" sz="2000" b="1" dirty="0" err="1"/>
              <a:t>Arq</a:t>
            </a:r>
            <a:r>
              <a:rPr lang="pt-BR" sz="2000" b="1" dirty="0"/>
              <a:t>), </a:t>
            </a:r>
            <a:r>
              <a:rPr lang="pt-BR" sz="2000" dirty="0"/>
              <a:t>desenvolvido como software livre, gratuito e de código aberto, projetado para manter os dados em padrões de preservação digital e o acesso em longo prazo.</a:t>
            </a:r>
          </a:p>
          <a:p>
            <a:pPr marL="0" indent="0">
              <a:spcBef>
                <a:spcPts val="0"/>
              </a:spcBef>
              <a:buNone/>
            </a:pPr>
            <a:endParaRPr lang="pt-BR" sz="1800" dirty="0"/>
          </a:p>
          <a:p>
            <a:pPr marL="0" indent="0">
              <a:spcBef>
                <a:spcPts val="0"/>
              </a:spcBef>
              <a:buNone/>
            </a:pPr>
            <a:r>
              <a:rPr lang="pt-BR" sz="2000" b="1" dirty="0"/>
              <a:t>Art. 40 § 2º </a:t>
            </a:r>
            <a:r>
              <a:rPr lang="pt-BR" sz="2000" dirty="0"/>
              <a:t>O acervo digital relacionado à </a:t>
            </a:r>
            <a:r>
              <a:rPr lang="pt-BR" sz="2000" b="1" dirty="0"/>
              <a:t>memória institucional </a:t>
            </a:r>
            <a:r>
              <a:rPr lang="pt-BR" sz="2000" dirty="0"/>
              <a:t>será preservado em Repositório Arquivístico Digital Confiável – RDC-</a:t>
            </a:r>
            <a:r>
              <a:rPr lang="pt-BR" sz="2000" dirty="0" err="1"/>
              <a:t>Arq</a:t>
            </a:r>
            <a:r>
              <a:rPr lang="pt-BR" sz="2000" dirty="0"/>
              <a:t>, com interoperabilidade de pacotes informacionais.	</a:t>
            </a:r>
            <a:r>
              <a:rPr lang="pt-BR" sz="2600" b="1" dirty="0"/>
              <a:t>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1782670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507288" cy="4205063"/>
          </a:xfrm>
        </p:spPr>
        <p:txBody>
          <a:bodyPr>
            <a:normAutofit fontScale="92500" lnSpcReduction="20000"/>
          </a:bodyPr>
          <a:lstStyle/>
          <a:p>
            <a:pPr marL="54864" indent="0" algn="just" defTabSz="685800">
              <a:lnSpc>
                <a:spcPct val="94000"/>
              </a:lnSpc>
              <a:spcAft>
                <a:spcPts val="150"/>
              </a:spcAft>
              <a:buNone/>
            </a:pPr>
            <a:r>
              <a:rPr lang="en-US" sz="3200" b="1" dirty="0"/>
              <a:t>A memória, </a:t>
            </a:r>
            <a:r>
              <a:rPr lang="en-US" sz="3200" b="1" dirty="0" err="1"/>
              <a:t>na</a:t>
            </a:r>
            <a:r>
              <a:rPr lang="en-US" sz="3200" b="1" dirty="0"/>
              <a:t> qual cresce a </a:t>
            </a:r>
            <a:r>
              <a:rPr lang="en-US" sz="3200" b="1" dirty="0" err="1"/>
              <a:t>história</a:t>
            </a:r>
            <a:r>
              <a:rPr lang="en-US" sz="3200" b="1" dirty="0"/>
              <a:t>, que por </a:t>
            </a:r>
            <a:r>
              <a:rPr lang="en-US" sz="3200" b="1" dirty="0" err="1"/>
              <a:t>sua</a:t>
            </a:r>
            <a:r>
              <a:rPr lang="en-US" sz="3200" b="1" dirty="0"/>
              <a:t> vez a alimenta, procura salvar o passado para servir </a:t>
            </a:r>
            <a:r>
              <a:rPr lang="en-US" sz="3200" b="1" dirty="0" err="1"/>
              <a:t>ao</a:t>
            </a:r>
            <a:r>
              <a:rPr lang="en-US" sz="3200" b="1" dirty="0"/>
              <a:t> </a:t>
            </a:r>
            <a:r>
              <a:rPr lang="en-US" sz="3200" b="1" dirty="0" err="1"/>
              <a:t>presente</a:t>
            </a:r>
            <a:r>
              <a:rPr lang="en-US" sz="3200" b="1" dirty="0"/>
              <a:t> e </a:t>
            </a:r>
            <a:r>
              <a:rPr lang="en-US" sz="3200" b="1" dirty="0" err="1"/>
              <a:t>ao</a:t>
            </a:r>
            <a:r>
              <a:rPr lang="en-US" sz="3200" b="1" dirty="0"/>
              <a:t> futuro. Devemos trabalhar de forma que a memória coletiva sirva para a libertação e </a:t>
            </a:r>
            <a:r>
              <a:rPr lang="en-US" sz="3200" b="1" dirty="0" err="1"/>
              <a:t>não</a:t>
            </a:r>
            <a:r>
              <a:rPr lang="en-US" sz="3200" b="1" dirty="0"/>
              <a:t> para a servidão dos homens.</a:t>
            </a:r>
          </a:p>
          <a:p>
            <a:pPr marL="54864" indent="0" defTabSz="685800">
              <a:lnSpc>
                <a:spcPct val="94000"/>
              </a:lnSpc>
              <a:spcAft>
                <a:spcPts val="150"/>
              </a:spcAft>
              <a:buNone/>
            </a:pPr>
            <a:r>
              <a:rPr lang="en-US" sz="3200" dirty="0"/>
              <a:t>(Jacques LE GOFF,  </a:t>
            </a:r>
            <a:r>
              <a:rPr lang="en-US" sz="3200" i="1" dirty="0" err="1"/>
              <a:t>História</a:t>
            </a:r>
            <a:r>
              <a:rPr lang="en-US" sz="3200" i="1" dirty="0"/>
              <a:t> e memória</a:t>
            </a:r>
            <a:r>
              <a:rPr lang="en-US" sz="3200" dirty="0"/>
              <a:t>, 5ª edição, Campinas: UNICAMP, 2003)</a:t>
            </a:r>
          </a:p>
          <a:p>
            <a:pPr indent="-288036" defTabSz="685800">
              <a:lnSpc>
                <a:spcPct val="94000"/>
              </a:lnSpc>
              <a:spcAft>
                <a:spcPts val="150"/>
              </a:spcAft>
              <a:buFont typeface="Franklin Gothic Book" panose="020B0503020102020204" pitchFamily="34" charset="0"/>
            </a:pPr>
            <a:endParaRPr lang="en-US" sz="2000" dirty="0">
              <a:solidFill>
                <a:schemeClr val="tx2"/>
              </a:solidFill>
            </a:endParaRPr>
          </a:p>
          <a:p>
            <a:pPr indent="-288036" defTabSz="685800">
              <a:lnSpc>
                <a:spcPct val="94000"/>
              </a:lnSpc>
              <a:spcAft>
                <a:spcPts val="150"/>
              </a:spcAft>
              <a:buFont typeface="Franklin Gothic Book" panose="020B0503020102020204" pitchFamily="34" charset="0"/>
            </a:pPr>
            <a:endParaRPr lang="en-US" sz="2000" dirty="0">
              <a:solidFill>
                <a:schemeClr val="tx2"/>
              </a:solidFill>
            </a:endParaRPr>
          </a:p>
          <a:p>
            <a:pPr indent="-288036" defTabSz="685800">
              <a:lnSpc>
                <a:spcPct val="94000"/>
              </a:lnSpc>
              <a:spcAft>
                <a:spcPts val="150"/>
              </a:spcAft>
              <a:buFont typeface="Franklin Gothic Book" panose="020B0503020102020204" pitchFamily="34" charset="0"/>
            </a:pPr>
            <a:r>
              <a:rPr lang="en-US" sz="2000" dirty="0">
                <a:solidFill>
                  <a:schemeClr val="tx2"/>
                </a:solidFill>
              </a:rPr>
              <a:t>                                    				 </a:t>
            </a:r>
            <a:r>
              <a:rPr lang="en-US" sz="3600" dirty="0"/>
              <a:t>MUITO OBRIGADO! </a:t>
            </a:r>
          </a:p>
          <a:p>
            <a:pPr indent="-288036" defTabSz="685800">
              <a:lnSpc>
                <a:spcPct val="94000"/>
              </a:lnSpc>
              <a:spcAft>
                <a:spcPts val="150"/>
              </a:spcAft>
              <a:buFont typeface="Franklin Gothic Book" panose="020B0503020102020204" pitchFamily="34" charset="0"/>
            </a:pPr>
            <a:r>
              <a:rPr lang="en-US" sz="3600" dirty="0"/>
              <a:t>							                 BÖTTCHER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5255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sz="2600" b="1" dirty="0"/>
          </a:p>
          <a:p>
            <a:pPr marL="0" indent="0">
              <a:buNone/>
            </a:pPr>
            <a:r>
              <a:rPr lang="pt-BR" sz="2700" b="1" dirty="0"/>
              <a:t>Redes e Gestão de Memória: os desafios da Justiça Eleitoral</a:t>
            </a:r>
          </a:p>
          <a:p>
            <a:pPr marL="0" indent="0">
              <a:buNone/>
            </a:pPr>
            <a:endParaRPr lang="pt-BR" sz="2600" b="1" dirty="0"/>
          </a:p>
          <a:p>
            <a:pPr marL="0" indent="0">
              <a:buNone/>
            </a:pPr>
            <a:r>
              <a:rPr lang="pt-BR" sz="2600" b="1" dirty="0"/>
              <a:t>				Carlos Alexandre Böttcher</a:t>
            </a:r>
          </a:p>
          <a:p>
            <a:pPr marL="0" indent="0">
              <a:buNone/>
            </a:pPr>
            <a:r>
              <a:rPr lang="pt-BR" sz="2600" b="1" dirty="0"/>
              <a:t>				</a:t>
            </a:r>
            <a:r>
              <a:rPr lang="pt-BR" sz="2600" dirty="0"/>
              <a:t>TJSP</a:t>
            </a:r>
          </a:p>
          <a:p>
            <a:pPr marL="0" indent="0">
              <a:buNone/>
            </a:pPr>
            <a:r>
              <a:rPr lang="pt-BR" sz="2600" dirty="0"/>
              <a:t>				TRE/SP</a:t>
            </a:r>
          </a:p>
          <a:p>
            <a:pPr marL="0" indent="0">
              <a:buNone/>
            </a:pPr>
            <a:r>
              <a:rPr lang="pt-BR" sz="2600" dirty="0"/>
              <a:t>				Comitê do Proname/CNJ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44596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800" b="1" dirty="0"/>
              <a:t>Redes e Gestão de Memória: os desafios da Justiça Eleitoral</a:t>
            </a:r>
          </a:p>
          <a:p>
            <a:pPr marL="0" indent="0">
              <a:buNone/>
            </a:pPr>
            <a:endParaRPr lang="pt-BR" sz="2600" b="1" dirty="0"/>
          </a:p>
          <a:p>
            <a:pPr marL="514350" indent="-514350">
              <a:buAutoNum type="arabicPeriod"/>
            </a:pPr>
            <a:r>
              <a:rPr lang="pt-BR" sz="2700" b="1" dirty="0"/>
              <a:t>Política de Gestão Documental e de Gestão de Memória</a:t>
            </a:r>
          </a:p>
          <a:p>
            <a:pPr marL="514350" indent="-514350">
              <a:buAutoNum type="arabicPeriod"/>
            </a:pPr>
            <a:r>
              <a:rPr lang="pt-BR" sz="2700" b="1" dirty="0"/>
              <a:t>Comitê de Gestão Documental da Justiça Eleitoral (CGD-JE)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pt-BR" sz="2700" b="1" dirty="0"/>
              <a:t>Fundo Histórico Arquivístico da Justiça Eleitoral (FHAJE)</a:t>
            </a:r>
          </a:p>
          <a:p>
            <a:pPr marL="514350" indent="-514350">
              <a:buAutoNum type="arabicPeriod"/>
            </a:pPr>
            <a:r>
              <a:rPr lang="pt-BR" sz="2700" b="1" dirty="0"/>
              <a:t>Rede de Memória Eleitoral (REME)</a:t>
            </a:r>
          </a:p>
          <a:p>
            <a:pPr marL="514350" indent="-514350">
              <a:buAutoNum type="arabicPeriod"/>
            </a:pPr>
            <a:r>
              <a:rPr lang="pt-BR" sz="2700" b="1" dirty="0"/>
              <a:t>Rede de Bibliotecas da Justiça Eleitoral (REJE)</a:t>
            </a:r>
          </a:p>
          <a:p>
            <a:pPr marL="514350" indent="-514350">
              <a:buAutoNum type="arabicPeriod"/>
            </a:pPr>
            <a:r>
              <a:rPr lang="pt-BR" sz="2700" b="1" dirty="0"/>
              <a:t>Estruturação dos Espaços de Memória</a:t>
            </a:r>
          </a:p>
          <a:p>
            <a:pPr marL="514350" indent="-514350">
              <a:buAutoNum type="arabicPeriod"/>
            </a:pPr>
            <a:r>
              <a:rPr lang="pt-BR" sz="2700" b="1" dirty="0"/>
              <a:t>Preservação Digital: RDC-</a:t>
            </a:r>
            <a:r>
              <a:rPr lang="pt-BR" sz="2700" b="1" dirty="0" err="1"/>
              <a:t>Arq</a:t>
            </a:r>
            <a:endParaRPr lang="pt-BR" sz="2700" b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491341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44596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pt-BR" sz="2700" b="1" dirty="0"/>
          </a:p>
          <a:p>
            <a:pPr marL="514350" indent="-514350">
              <a:buAutoNum type="arabicPeriod"/>
            </a:pPr>
            <a:r>
              <a:rPr lang="pt-BR" sz="3600" b="1" dirty="0"/>
              <a:t>Política de Gestão Documental e de Gestão de Memória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Conselho Nacional de Justiça (CNJ)  </a:t>
            </a:r>
            <a:endParaRPr lang="pt-BR" sz="2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Ó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rgão do Poder Judiciário</a:t>
            </a: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artigo 92, inciso I-A, Constituição Federal, incluído pela EC 45/2004)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pt-BR"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Competência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(artigo 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103-B, § 4º, Constituição Federal)</a:t>
            </a: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ontrolar a atuação administrativa e financeira do Poder Judiciário;</a:t>
            </a:r>
          </a:p>
          <a:p>
            <a:pPr marL="314325" marR="0" lvl="0" indent="-257175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Tx/>
              <a:buChar char="-"/>
            </a:pP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zelar pela autonomia do Poder Judiciário;</a:t>
            </a:r>
          </a:p>
          <a:p>
            <a:pPr marL="314325" marR="0" lvl="0" indent="-257175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Tx/>
              <a:buChar char="-"/>
            </a:pP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poder de exp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edir atos regulamentares</a:t>
            </a: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 recomendar providências</a:t>
            </a: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195684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44596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pt-BR" sz="2700" b="1" dirty="0"/>
          </a:p>
          <a:p>
            <a:pPr marL="514350" indent="-514350">
              <a:buAutoNum type="arabicPeriod"/>
            </a:pPr>
            <a:r>
              <a:rPr lang="pt-BR" sz="3600" b="1" dirty="0"/>
              <a:t>Política de Gestão Documental e de Gestão de Memória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Conselho Nacional de Justiça (CNJ)  </a:t>
            </a:r>
            <a:endParaRPr lang="pt-BR" sz="28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Ó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rgão do Poder Judiciário</a:t>
            </a: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artigo 92, inciso I-A, Constituição Federal, incluído pela EC 45/2004)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pt-BR"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Competência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(artigo 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103-B, § 4º, Constituição Federal)</a:t>
            </a: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ontrolar a atuação administrativa e financeira do Poder Judiciário;</a:t>
            </a:r>
          </a:p>
          <a:p>
            <a:pPr marL="314325" marR="0" lvl="0" indent="-257175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Tx/>
              <a:buChar char="-"/>
            </a:pPr>
            <a:r>
              <a:rPr lang="pt-BR"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zelar pela autonomia do Poder Judiciário;</a:t>
            </a:r>
          </a:p>
          <a:p>
            <a:pPr marL="314325" marR="0" lvl="0" indent="-257175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Tx/>
              <a:buChar char="-"/>
            </a:pP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poder de exp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edir atos regulamentares</a:t>
            </a: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 recomendar providências</a:t>
            </a:r>
            <a:r>
              <a:rPr lang="pt-BR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pt-BR" sz="280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408717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700" b="1" dirty="0"/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B586223-DD32-3834-CC84-DF3E905ED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05" t="4397" r="11090" b="4397"/>
          <a:stretch/>
        </p:blipFill>
        <p:spPr>
          <a:xfrm>
            <a:off x="971600" y="1322904"/>
            <a:ext cx="7544307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050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700" b="1" dirty="0"/>
          </a:p>
          <a:p>
            <a:pPr marL="514350" indent="-514350">
              <a:buAutoNum type="arabicPeriod"/>
            </a:pPr>
            <a:r>
              <a:rPr lang="pt-BR" sz="2800" b="1" dirty="0"/>
              <a:t>Política de Gestão Documental e de Gestão de Memória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pt-BR" sz="2500" b="1" dirty="0"/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500" b="1" dirty="0"/>
              <a:t>Resolução CNJ n. 324/2020</a:t>
            </a:r>
          </a:p>
          <a:p>
            <a:pPr marL="57150" marR="0" lvl="0" indent="0" algn="just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 sz="2200" b="1" dirty="0"/>
              <a:t>Art. 41. </a:t>
            </a:r>
            <a:r>
              <a:rPr lang="pt-BR" sz="2200" dirty="0"/>
              <a:t>Os tribunais terão o </a:t>
            </a:r>
            <a:r>
              <a:rPr lang="pt-BR" sz="2200" b="1" dirty="0"/>
              <a:t>prazo de doze meses </a:t>
            </a:r>
            <a:r>
              <a:rPr lang="pt-BR" sz="2200" dirty="0"/>
              <a:t>para </a:t>
            </a:r>
            <a:r>
              <a:rPr lang="pt-BR" sz="2200" b="1" dirty="0"/>
              <a:t>elaboração</a:t>
            </a:r>
            <a:r>
              <a:rPr lang="pt-BR" sz="2200" dirty="0"/>
              <a:t> ou </a:t>
            </a:r>
            <a:r>
              <a:rPr lang="pt-BR" sz="2200" b="1" dirty="0"/>
              <a:t>adaptação</a:t>
            </a:r>
            <a:r>
              <a:rPr lang="pt-BR" sz="2200" dirty="0"/>
              <a:t> de Programa de </a:t>
            </a:r>
            <a:r>
              <a:rPr lang="pt-BR" sz="2200" b="1" dirty="0"/>
              <a:t>Gestão Documental </a:t>
            </a:r>
            <a:r>
              <a:rPr lang="pt-BR" sz="2200" dirty="0"/>
              <a:t>e de </a:t>
            </a:r>
            <a:r>
              <a:rPr lang="pt-BR" sz="2200" b="1" dirty="0"/>
              <a:t>Gestão da Memória </a:t>
            </a:r>
            <a:r>
              <a:rPr lang="pt-BR" sz="2200" dirty="0"/>
              <a:t>e aprovação de seus </a:t>
            </a:r>
            <a:r>
              <a:rPr lang="pt-BR" sz="2200" b="1" dirty="0"/>
              <a:t>instrumentos</a:t>
            </a:r>
            <a:r>
              <a:rPr lang="pt-BR" sz="2200" dirty="0"/>
              <a:t>, com observância dos princípios e das diretrizes do Proname indicados na presente Resolução.</a:t>
            </a:r>
            <a:endParaRPr lang="pt-BR" sz="220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618152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700" b="1" dirty="0"/>
          </a:p>
          <a:p>
            <a:pPr marL="514350" indent="-514350">
              <a:buAutoNum type="arabicPeriod"/>
            </a:pPr>
            <a:r>
              <a:rPr lang="pt-BR" sz="2800" b="1" dirty="0"/>
              <a:t>Política de Gestão Documental e de Gestão de Memória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700" b="1" dirty="0"/>
              <a:t>Resolução TSE nº 23.379/2012</a:t>
            </a:r>
          </a:p>
          <a:p>
            <a:pPr marL="0" indent="0">
              <a:buNone/>
            </a:pPr>
            <a:endParaRPr lang="pt-BR" sz="2700" b="1" dirty="0"/>
          </a:p>
          <a:p>
            <a:pPr marL="0" indent="0" algn="just">
              <a:buNone/>
            </a:pPr>
            <a:r>
              <a:rPr lang="pt-BR" sz="2200" i="1" dirty="0"/>
              <a:t>Dispõe sobre o Programa de Gestão Documental, o Sistema de Arquivos, o Fundo Histórico Arquivístico e o Comitê de Gestão Documental no âmbito da Justiça Eleitoral.</a:t>
            </a:r>
            <a:endParaRPr lang="pt-BR" sz="2200" b="1" i="1" dirty="0"/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1340980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0" y="1417638"/>
            <a:ext cx="9036496" cy="44596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800" b="1" dirty="0"/>
              <a:t>2. Comitê de Gestão Documental da Justiça Eleitoral (CGD-JE)</a:t>
            </a:r>
          </a:p>
          <a:p>
            <a:pPr marL="514350" indent="-514350">
              <a:buAutoNum type="arabicPeriod"/>
            </a:pPr>
            <a:endParaRPr lang="pt-BR" sz="2700" b="1" dirty="0"/>
          </a:p>
          <a:p>
            <a:pPr marL="0" indent="0">
              <a:buNone/>
            </a:pPr>
            <a:r>
              <a:rPr lang="pt-BR" sz="2700" b="1" dirty="0"/>
              <a:t>Resolução TSE nº 23.379/2012 </a:t>
            </a:r>
          </a:p>
          <a:p>
            <a:pPr marL="0" indent="0">
              <a:buNone/>
            </a:pPr>
            <a:endParaRPr lang="pt-BR" sz="2700" b="1" dirty="0"/>
          </a:p>
          <a:p>
            <a:pPr marL="0" indent="0">
              <a:buNone/>
            </a:pPr>
            <a:r>
              <a:rPr lang="pt-BR" sz="2700" b="1" dirty="0"/>
              <a:t>artigo 4º: </a:t>
            </a:r>
            <a:r>
              <a:rPr lang="pt-BR" sz="2700" dirty="0"/>
              <a:t>coordenação PGD-JE, SAJE e gestão FHAJE</a:t>
            </a:r>
          </a:p>
          <a:p>
            <a:pPr marL="0" indent="0">
              <a:buNone/>
            </a:pPr>
            <a:r>
              <a:rPr lang="pt-BR" sz="2700" b="1" dirty="0"/>
              <a:t>artigo 4º, parágrafo 1º: </a:t>
            </a:r>
            <a:r>
              <a:rPr lang="pt-BR" sz="2700" dirty="0"/>
              <a:t>composição (3 do TSE e 5 dos TREs)</a:t>
            </a:r>
          </a:p>
          <a:p>
            <a:pPr marL="0" indent="0">
              <a:buNone/>
            </a:pPr>
            <a:r>
              <a:rPr lang="pt-BR" sz="2700" b="1" dirty="0"/>
              <a:t>artigo 7º: </a:t>
            </a:r>
            <a:r>
              <a:rPr lang="pt-BR" sz="2700" dirty="0"/>
              <a:t>atribuições</a:t>
            </a:r>
          </a:p>
          <a:p>
            <a:pPr marL="0" indent="0">
              <a:buNone/>
            </a:pPr>
            <a:r>
              <a:rPr lang="pt-BR" sz="2600" b="1" dirty="0"/>
              <a:t>				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37918598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961</Words>
  <Application>Microsoft Office PowerPoint</Application>
  <PresentationFormat>Apresentação na tela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Franklin Gothic Book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TSE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veronica.estacio</dc:creator>
  <cp:lastModifiedBy>Carlos Alexandre Böttcher</cp:lastModifiedBy>
  <cp:revision>11</cp:revision>
  <dcterms:created xsi:type="dcterms:W3CDTF">2023-11-14T15:08:50Z</dcterms:created>
  <dcterms:modified xsi:type="dcterms:W3CDTF">2023-12-06T02:24:38Z</dcterms:modified>
</cp:coreProperties>
</file>